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57" r:id="rId2"/>
  </p:sldIdLst>
  <p:sldSz cx="21396325" cy="30267275"/>
  <p:notesSz cx="6858000" cy="9144000"/>
  <p:embeddedFontLst>
    <p:embeddedFont>
      <p:font typeface="Bahij TheSansArabic Plain" panose="02040503050201020203" pitchFamily="18" charset="-78"/>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364" autoAdjust="0"/>
  </p:normalViewPr>
  <p:slideViewPr>
    <p:cSldViewPr snapToGrid="0">
      <p:cViewPr>
        <p:scale>
          <a:sx n="54" d="100"/>
          <a:sy n="54" d="100"/>
        </p:scale>
        <p:origin x="1208" y="192"/>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8/8/22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8/8/22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8/8/22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8/8/22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8/8/22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8/8/22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8/8/22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5496537" y="9615922"/>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37" name="Parallelogram 36"/>
          <p:cNvSpPr/>
          <p:nvPr/>
        </p:nvSpPr>
        <p:spPr>
          <a:xfrm>
            <a:off x="8666596" y="9581615"/>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1" name="Parallelogram 40"/>
          <p:cNvSpPr/>
          <p:nvPr/>
        </p:nvSpPr>
        <p:spPr>
          <a:xfrm>
            <a:off x="1655081" y="9514161"/>
            <a:ext cx="5044021" cy="102171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731741" y="21730652"/>
            <a:ext cx="20052933" cy="383045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6005148"/>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731739" y="26966895"/>
            <a:ext cx="19977109" cy="240820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14264849" y="10489798"/>
            <a:ext cx="6567782" cy="1009899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391353"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1" eaLnBrk="1" latinLnBrk="0" hangingPunct="1"/>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1461444" y="5154390"/>
            <a:ext cx="17912579" cy="646331"/>
          </a:xfrm>
          <a:prstGeom prst="rect">
            <a:avLst/>
          </a:prstGeom>
          <a:noFill/>
        </p:spPr>
        <p:txBody>
          <a:bodyPr wrap="square" rtlCol="0">
            <a:spAutoFit/>
          </a:bodyPr>
          <a:lstStyle/>
          <a:p>
            <a:pPr algn="ctr" rtl="1"/>
            <a:r>
              <a:rPr lang="ar-SY" sz="3600" b="1" dirty="0">
                <a:latin typeface="Bahij TheSansArabic Plain" panose="02040503050201020203" pitchFamily="18" charset="-78"/>
                <a:cs typeface="Bahij TheSansArabic Plain" panose="02040503050201020203" pitchFamily="18" charset="-78"/>
              </a:rPr>
              <a:t>إشراف: د.م. رائوف حمدان</a:t>
            </a:r>
            <a:endParaRPr lang="en-US" sz="3600" b="1" dirty="0">
              <a:latin typeface="Bahij TheSansArabic Plain" panose="02040503050201020203" pitchFamily="18" charset="-78"/>
              <a:cs typeface="Bahij TheSansArabic Plain" panose="02040503050201020203" pitchFamily="18" charset="-78"/>
            </a:endParaRPr>
          </a:p>
        </p:txBody>
      </p:sp>
      <p:sp>
        <p:nvSpPr>
          <p:cNvPr id="10" name="TextBox 9"/>
          <p:cNvSpPr txBox="1"/>
          <p:nvPr/>
        </p:nvSpPr>
        <p:spPr>
          <a:xfrm>
            <a:off x="669894" y="2669399"/>
            <a:ext cx="19963521" cy="1674433"/>
          </a:xfrm>
          <a:prstGeom prst="rect">
            <a:avLst/>
          </a:prstGeom>
          <a:noFill/>
        </p:spPr>
        <p:txBody>
          <a:bodyPr wrap="square" rtlCol="0">
            <a:spAutoFit/>
          </a:bodyPr>
          <a:lstStyle/>
          <a:p>
            <a:pPr algn="ctr"/>
            <a:r>
              <a:rPr lang="ar-SA" sz="5400" b="1" dirty="0">
                <a:latin typeface="Bahij TheSansArabic Plain" panose="02040503050201020203" pitchFamily="18" charset="-78"/>
                <a:cs typeface="Bahij TheSansArabic Plain" panose="02040503050201020203" pitchFamily="18" charset="-78"/>
              </a:rPr>
              <a:t>فهم المشهد المحيط بالروبوت باستخدام السمات ثلاثية الأبعاد</a:t>
            </a:r>
          </a:p>
          <a:p>
            <a:pPr algn="ctr"/>
            <a:r>
              <a:rPr lang="en-US" sz="4800" b="1" dirty="0">
                <a:latin typeface="Bahij TheSansArabic Plain" panose="02040503050201020203" pitchFamily="18" charset="-78"/>
                <a:cs typeface="Bahij TheSansArabic Plain" panose="02040503050201020203" pitchFamily="18" charset="-78"/>
              </a:rPr>
              <a:t>Scene Understanding around Robot Using 3D Features</a:t>
            </a:r>
          </a:p>
        </p:txBody>
      </p:sp>
      <p:sp>
        <p:nvSpPr>
          <p:cNvPr id="98" name="Rectangle 97"/>
          <p:cNvSpPr/>
          <p:nvPr/>
        </p:nvSpPr>
        <p:spPr>
          <a:xfrm>
            <a:off x="669894" y="6691832"/>
            <a:ext cx="20114779" cy="2318670"/>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1" eaLnBrk="1" latinLnBrk="0" hangingPunct="1"/>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6107060"/>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6795389"/>
            <a:ext cx="19528760" cy="2246769"/>
          </a:xfrm>
          <a:prstGeom prst="rect">
            <a:avLst/>
          </a:prstGeom>
        </p:spPr>
        <p:txBody>
          <a:bodyPr wrap="square">
            <a:spAutoFit/>
          </a:bodyPr>
          <a:lstStyle/>
          <a:p>
            <a:pPr algn="r" rtl="1"/>
            <a:r>
              <a:rPr lang="ar-SY" sz="2000" dirty="0">
                <a:solidFill>
                  <a:srgbClr val="000000"/>
                </a:solidFill>
                <a:latin typeface="Bahij TheSansArabic Plain" panose="02040503050201020203" pitchFamily="18" charset="-78"/>
                <a:cs typeface="Bahij TheSansArabic Plain" panose="02040503050201020203" pitchFamily="18" charset="-78"/>
              </a:rPr>
              <a:t>أصبحت عملية فهم المشهد في البيئة ثلاثية الأبعاد من أحد أهم الموضوعات البحثية النشطة ضمن نطاق الرؤية الحاسوبية، فبمقارنتها مع البيئة ثنائية الأبعاد ذات الصور الملونة، تحوي الصور ثلاثية الأبعاد على مجموعة ضخمة من المعلومات التي يمكن الاستفادة منها في عملية فهم المشهد وتحديد الأغراض الموجودة ضمنه، إن المعلومات ثلاثية الأبعاد المحصلة بواسطة الحساسات تتصف بكونها معلومات غير بنيوية وليست مرتبة، مما يجعل عملية الاستفادة منها بالطرق التقليدية المستخدمة مع الصور ثنائية الأبعاد عند تطبيقها بصورة مباشرة أمراً صعباً. </a:t>
            </a:r>
          </a:p>
          <a:p>
            <a:pPr algn="r" rtl="1"/>
            <a:r>
              <a:rPr lang="ar-SY" sz="2000" dirty="0">
                <a:solidFill>
                  <a:srgbClr val="000000"/>
                </a:solidFill>
                <a:latin typeface="Bahij TheSansArabic Plain" panose="02040503050201020203" pitchFamily="18" charset="-78"/>
                <a:cs typeface="Bahij TheSansArabic Plain" panose="02040503050201020203" pitchFamily="18" charset="-78"/>
              </a:rPr>
              <a:t>نقدّم في هذه الرسالة نموذجاً جديداً </a:t>
            </a:r>
            <a:r>
              <a:rPr lang="en-US" sz="2000" dirty="0">
                <a:solidFill>
                  <a:srgbClr val="000000"/>
                </a:solidFill>
                <a:latin typeface="Bahij TheSansArabic Plain" panose="02040503050201020203" pitchFamily="18" charset="-78"/>
                <a:cs typeface="Bahij TheSansArabic Plain" panose="02040503050201020203" pitchFamily="18" charset="-78"/>
              </a:rPr>
              <a:t>CIMVNet</a:t>
            </a:r>
            <a:r>
              <a:rPr lang="ar-SA" sz="2000" dirty="0">
                <a:solidFill>
                  <a:srgbClr val="000000"/>
                </a:solidFill>
                <a:latin typeface="Bahij TheSansArabic Plain" panose="02040503050201020203" pitchFamily="18" charset="-78"/>
                <a:cs typeface="Bahij TheSansArabic Plain" panose="02040503050201020203" pitchFamily="18" charset="-78"/>
              </a:rPr>
              <a:t> </a:t>
            </a:r>
            <a:r>
              <a:rPr lang="ar-SY" sz="2000" dirty="0">
                <a:solidFill>
                  <a:srgbClr val="000000"/>
                </a:solidFill>
                <a:latin typeface="Bahij TheSansArabic Plain" panose="02040503050201020203" pitchFamily="18" charset="-78"/>
                <a:cs typeface="Bahij TheSansArabic Plain" panose="02040503050201020203" pitchFamily="18" charset="-78"/>
              </a:rPr>
              <a:t>للتعرف على الأغراض ضمن البيئة ثلاثية الأبعاد بالاعتماد على تعزيز معلومات الصور ثلاثية الأبعاد بمجموعة من السمات التي استُخرجت من الصور الملونة ثنائية الأبعاد، بالإضافة إلى الاستفادة من المعلومات السياقية للمشهد وارتباطات مكوناته المختلفة في تحسين دقة السمات ثلاثية الأبعاد المستخرجة. أثبت النموذج المطوّر أن الاستفادة من أكثر من مصدر للبيانات ضمن الصورة ثلاثية الأبعاد يحسّن من دقة التصنيف، فقد حقق النموذج المقترح تحسناً بالدقة مقارنة بالنتائج الخاصة بالدراسات المرجعية، بلغت 3.04% على أعلى دراسة مرجعية سابقة.</a:t>
            </a:r>
          </a:p>
        </p:txBody>
      </p:sp>
      <p:sp>
        <p:nvSpPr>
          <p:cNvPr id="119" name="TextBox 118"/>
          <p:cNvSpPr txBox="1"/>
          <p:nvPr/>
        </p:nvSpPr>
        <p:spPr>
          <a:xfrm>
            <a:off x="15496537" y="9763180"/>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4748774" y="10986114"/>
            <a:ext cx="5670039" cy="9694962"/>
          </a:xfrm>
          <a:prstGeom prst="rect">
            <a:avLst/>
          </a:prstGeom>
        </p:spPr>
        <p:txBody>
          <a:bodyPr wrap="square">
            <a:spAutoFit/>
          </a:bodyPr>
          <a:lstStyle/>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الإشكاليّات البحثيّة</a:t>
            </a:r>
            <a:r>
              <a:rPr lang="ar-SY" sz="2400" dirty="0">
                <a:solidFill>
                  <a:srgbClr val="000000"/>
                </a:solidFill>
                <a:latin typeface="Bahij TheSansArabic Plain" panose="02040503050201020203" pitchFamily="18" charset="-78"/>
                <a:cs typeface="Bahij TheSansArabic Plain" panose="02040503050201020203" pitchFamily="18" charset="-78"/>
              </a:rPr>
              <a: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a:t>
            </a:r>
            <a:r>
              <a:rPr lang="ar-SA" sz="2400" dirty="0">
                <a:solidFill>
                  <a:srgbClr val="000000"/>
                </a:solidFill>
                <a:latin typeface="Bahij TheSansArabic Plain" panose="02040503050201020203" pitchFamily="18" charset="-78"/>
                <a:cs typeface="Bahij TheSansArabic Plain" panose="02040503050201020203" pitchFamily="18" charset="-78"/>
              </a:rPr>
              <a:t>تواجد الروبوت في بيئة مشتركة مع الإنسان والعمل على تطوير قدراته ليتمكن من التفاعل مع هذه البيئة</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اقتضار معظم الأنظمة الراهنة على معالجة البيئة المحيطة بالروبوت على أنها مجموعة من الصور ثنائية البعد دون الأخذ بالحسبان السمات الثلاثية الأبعاد لهذه البيئة.</a:t>
            </a:r>
          </a:p>
          <a:p>
            <a:pPr algn="r"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الأهداف البحثيّة:</a:t>
            </a: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 بناء نظام حاسوبي يستخدم مبادئ التعلم العميق، يساعد في اكتشاف الأغراض وتمييزها ضمن المشهد ثلاثي الأبعاد اعتماداً على السمات المستخرجة منه، بالإضافة إلى الاستفادة من المعلومات السياقية على اختلاف مستوياتها لتحسين الدقة الموجودة في الأبحاث والدراسات السابقة.</a:t>
            </a:r>
          </a:p>
          <a:p>
            <a:pPr algn="r" rtl="1"/>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أهميّة البحث </a:t>
            </a:r>
          </a:p>
          <a:p>
            <a:pPr algn="r" rtl="1"/>
            <a:r>
              <a:rPr lang="ar-SA" sz="2400" dirty="0">
                <a:solidFill>
                  <a:srgbClr val="000000"/>
                </a:solidFill>
                <a:latin typeface="Bahij TheSansArabic Plain" panose="02040503050201020203" pitchFamily="18" charset="-78"/>
                <a:cs typeface="Bahij TheSansArabic Plain" panose="02040503050201020203" pitchFamily="18" charset="-78"/>
              </a:rPr>
              <a:t>تكمن أهمية البحث في رفع أداء الأنظمة الحالية المستخدمة في كشف الأغراض ضمن البيئة ثلاثية الأبعاد بما يساعد الأنظمة الروبوتية في أداء عملها بالشكل الأمثل.</a:t>
            </a:r>
          </a:p>
          <a:p>
            <a:pPr algn="r" rtl="1"/>
            <a:endParaRPr lang="ar-SA"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منهج البحث </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كان منهج تحليلي تطبيقي.</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955913" y="27066577"/>
            <a:ext cx="19528759" cy="2308324"/>
          </a:xfrm>
          <a:prstGeom prst="rect">
            <a:avLst/>
          </a:prstGeom>
        </p:spPr>
        <p:txBody>
          <a:bodyPr wrap="square">
            <a:spAutoFit/>
          </a:bodyPr>
          <a:lstStyle/>
          <a:p>
            <a:pPr fontAlgn="t"/>
            <a:r>
              <a:rPr lang="en-US" sz="1800" b="1" dirty="0"/>
              <a:t>[1]L. Shapiro and G. C. Stockman, Computer Vision: Prentice Hall, 2001. [2]E. R. Davies, Machine Vision: Theory, Algorithms, Practicalities: Morgan Kaufmann Publishers Inc., 2004. [3]R. </a:t>
            </a:r>
            <a:r>
              <a:rPr lang="en-US" sz="1800" b="1" dirty="0" err="1"/>
              <a:t>Szeliski</a:t>
            </a:r>
            <a:r>
              <a:rPr lang="en-US" sz="1800" b="1" dirty="0"/>
              <a:t>, Computer Vision: Algorithms and Applications: Springer-Verlag New York, Inc., 2010. [4] B. </a:t>
            </a:r>
            <a:r>
              <a:rPr lang="en-US" sz="1800" b="1" dirty="0" err="1"/>
              <a:t>Jiihne</a:t>
            </a:r>
            <a:r>
              <a:rPr lang="en-US" sz="1800" b="1" dirty="0"/>
              <a:t> and H. </a:t>
            </a:r>
            <a:r>
              <a:rPr lang="en-US" sz="1800" b="1" dirty="0" err="1"/>
              <a:t>Hauflecker</a:t>
            </a:r>
            <a:r>
              <a:rPr lang="en-US" sz="1800" b="1" dirty="0"/>
              <a:t>, Computer Vision and Applications: A Guide for Students and Practitioners: Academic Press, San Diego, California, 2000. [5] N. Pears, Y. Liu, and P. Bunting, 3D Imaging, Analysis and Applications : Springer, 2012. [6] A. Oliva, "Scene Perception," in the New Visual Neurosciences, E. J. S. Werner and L. M. Chalupa, Eds., ed: MIT Press, 2012. [7] A. Oliva, "Visual Scene Perception," Massachusetts Institute of Technology2009.[8] </a:t>
            </a:r>
            <a:r>
              <a:rPr lang="en-US" sz="1800" b="1" dirty="0" err="1"/>
              <a:t>Muzammal</a:t>
            </a:r>
            <a:r>
              <a:rPr lang="en-US" sz="1800" b="1" dirty="0"/>
              <a:t> Naseer, Salman H Khan, </a:t>
            </a:r>
            <a:r>
              <a:rPr lang="en-US" sz="1800" b="1" dirty="0" err="1"/>
              <a:t>Fatih</a:t>
            </a:r>
            <a:r>
              <a:rPr lang="en-US" sz="1800" b="1" dirty="0"/>
              <a:t> </a:t>
            </a:r>
            <a:r>
              <a:rPr lang="en-US" sz="1800" b="1" dirty="0" err="1"/>
              <a:t>Porikli</a:t>
            </a:r>
            <a:r>
              <a:rPr lang="en-US" sz="1800" b="1" dirty="0"/>
              <a:t> “Indoor Scene Understanding in 2.5/3D: A Survey” 2018.[9] N. Silberman, D. </a:t>
            </a:r>
            <a:r>
              <a:rPr lang="en-US" sz="1800" b="1" dirty="0" err="1"/>
              <a:t>Hoiem</a:t>
            </a:r>
            <a:r>
              <a:rPr lang="en-US" sz="1800" b="1" dirty="0"/>
              <a:t>, P. Kohli, and R. Fergus, “Indoor seg- mentation and support inference from </a:t>
            </a:r>
            <a:r>
              <a:rPr lang="en-US" sz="1800" b="1" dirty="0" err="1"/>
              <a:t>rgbd</a:t>
            </a:r>
            <a:r>
              <a:rPr lang="en-US" sz="1800" b="1" dirty="0"/>
              <a:t> images,” Computer Vision–ECCV 2012, pp. 746–760, 2012.[10] N. Silberman and R. Fergus, “Indoor scene segmentation using a structured light sensor,” in Proceedings of the International Con- </a:t>
            </a:r>
            <a:r>
              <a:rPr lang="en-US" sz="1800" b="1" dirty="0" err="1"/>
              <a:t>ference</a:t>
            </a:r>
            <a:r>
              <a:rPr lang="en-US" sz="1800" b="1" dirty="0"/>
              <a:t> on Computer Vision - Workshop on 3D Representation and Recognition, 2011.[11] J. Xiao, A. Owens, and A. Torralba, “Sun3d: A database of big spaces reconstructed using </a:t>
            </a:r>
            <a:r>
              <a:rPr lang="en-US" sz="1800" b="1" dirty="0" err="1"/>
              <a:t>sfm</a:t>
            </a:r>
            <a:r>
              <a:rPr lang="en-US" sz="1800" b="1" dirty="0"/>
              <a:t> and object labels,” in Proceedings of the IEEE International Conference on Computer Vision, 2013, </a:t>
            </a:r>
            <a:endParaRPr lang="ar-SA" sz="1800" dirty="0"/>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2788058" y="4437535"/>
            <a:ext cx="15001862" cy="523220"/>
          </a:xfrm>
          <a:prstGeom prst="rect">
            <a:avLst/>
          </a:prstGeom>
          <a:noFill/>
        </p:spPr>
        <p:txBody>
          <a:bodyPr wrap="square" rtlCol="0">
            <a:spAutoFit/>
          </a:bodyPr>
          <a:lstStyle/>
          <a:p>
            <a:pPr algn="ctr" rtl="1"/>
            <a:r>
              <a:rPr lang="ar-SA" sz="2800" b="1" dirty="0">
                <a:latin typeface="Bahij TheSansArabic Plain" panose="02040503050201020203" pitchFamily="18" charset="-78"/>
                <a:cs typeface="Bahij TheSansArabic Plain" panose="02040503050201020203" pitchFamily="18" charset="-78"/>
              </a:rPr>
              <a:t>إعداد</a:t>
            </a:r>
            <a:r>
              <a:rPr lang="ar-SY" sz="2800" b="1" dirty="0">
                <a:latin typeface="Bahij TheSansArabic Plain" panose="02040503050201020203" pitchFamily="18" charset="-78"/>
                <a:cs typeface="Bahij TheSansArabic Plain" panose="02040503050201020203" pitchFamily="18" charset="-78"/>
              </a:rPr>
              <a:t>: </a:t>
            </a:r>
            <a:r>
              <a:rPr lang="ar-SA" sz="2800" b="1" dirty="0">
                <a:latin typeface="Bahij TheSansArabic Plain" panose="02040503050201020203" pitchFamily="18" charset="-78"/>
                <a:cs typeface="Bahij TheSansArabic Plain" panose="02040503050201020203" pitchFamily="18" charset="-78"/>
              </a:rPr>
              <a:t>م. عبد العزيز النحّاس</a:t>
            </a:r>
          </a:p>
        </p:txBody>
      </p:sp>
      <p:sp>
        <p:nvSpPr>
          <p:cNvPr id="135" name="Parallelogram 134"/>
          <p:cNvSpPr/>
          <p:nvPr/>
        </p:nvSpPr>
        <p:spPr>
          <a:xfrm>
            <a:off x="14447748" y="20773360"/>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6028" y="20936134"/>
            <a:ext cx="7395292"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901143" y="22040016"/>
            <a:ext cx="19404145" cy="3416320"/>
          </a:xfrm>
          <a:prstGeom prst="rect">
            <a:avLst/>
          </a:prstGeom>
        </p:spPr>
        <p:txBody>
          <a:bodyPr wrap="square">
            <a:spAutoFit/>
          </a:bodyPr>
          <a:lstStyle/>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طُوِر في هذه الرسالة نموذج حاسوبي جديد (</a:t>
            </a:r>
            <a:r>
              <a:rPr lang="en-US" sz="2400" dirty="0">
                <a:solidFill>
                  <a:srgbClr val="000000"/>
                </a:solidFill>
                <a:latin typeface="Bahij TheSansArabic Plain" panose="02040503050201020203" pitchFamily="18" charset="-78"/>
                <a:cs typeface="Bahij TheSansArabic Plain" panose="02040503050201020203" pitchFamily="18" charset="-78"/>
              </a:rPr>
              <a:t>CIMVNet) </a:t>
            </a:r>
            <a:r>
              <a:rPr lang="ar-SY" sz="2400" dirty="0">
                <a:solidFill>
                  <a:srgbClr val="000000"/>
                </a:solidFill>
                <a:latin typeface="Bahij TheSansArabic Plain" panose="02040503050201020203" pitchFamily="18" charset="-78"/>
                <a:cs typeface="Bahij TheSansArabic Plain" panose="02040503050201020203" pitchFamily="18" charset="-78"/>
              </a:rPr>
              <a:t>للتعرف على الأغراض ضمن المشاهد ثلاثية الأبعاد، وهو البحث الأول من نوعه الذي استطاع الاستفادة من المعلومات السياقية للمشهد ثلاثي الأبعاد مع المعلومات المستخرجة من الصور ثنائية البعد المرافقة للمشهد بآن معاً.</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أسهمت الصور ثنائية الأبعاد في تصحيح بعض مواقع مراكز الأغراض في البيئة ثلاثية الأبعاد من خلال تعزيز السمات المستخرجة من سحابة النقاط بمجموعة إضافية من السمات التي تتعلق بالصور الملونة ثنائية الأبعاد.</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كما أسهمت المعلومات السياقية لعلاقة ارتباط النقاط مع بعضها بعضاً في عملية ترميم بعض النقاط ضمن سحابة النقاط، بالإضافة إلى تحسين السمات المستخرجة من خلال إعادة صياغة شعاع السمات المستخرج وإضافة تأثير كل نقطة على النقاط المحيطة.</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إن تطبيق كل من التحسينات السابقة على النموذج الأولي (</a:t>
            </a:r>
            <a:r>
              <a:rPr lang="en-US" sz="2400" dirty="0">
                <a:solidFill>
                  <a:srgbClr val="000000"/>
                </a:solidFill>
                <a:latin typeface="Bahij TheSansArabic Plain" panose="02040503050201020203" pitchFamily="18" charset="-78"/>
                <a:cs typeface="Bahij TheSansArabic Plain" panose="02040503050201020203" pitchFamily="18" charset="-78"/>
              </a:rPr>
              <a:t>VoteNet) </a:t>
            </a:r>
            <a:r>
              <a:rPr lang="ar-SY" sz="2400" dirty="0">
                <a:solidFill>
                  <a:srgbClr val="000000"/>
                </a:solidFill>
                <a:latin typeface="Bahij TheSansArabic Plain" panose="02040503050201020203" pitchFamily="18" charset="-78"/>
                <a:cs typeface="Bahij TheSansArabic Plain" panose="02040503050201020203" pitchFamily="18" charset="-78"/>
              </a:rPr>
              <a:t>بصورة مستقلة  أوصل إلى نتائج جيدة مقارنة بالدراسات المرجعية السابقة، في حين أن دمج هذه التحسينات ضمن نموذج واحد (وهو النموذج المقترح </a:t>
            </a:r>
            <a:r>
              <a:rPr lang="en-US" sz="2400" dirty="0">
                <a:solidFill>
                  <a:srgbClr val="000000"/>
                </a:solidFill>
                <a:latin typeface="Bahij TheSansArabic Plain" panose="02040503050201020203" pitchFamily="18" charset="-78"/>
                <a:cs typeface="Bahij TheSansArabic Plain" panose="02040503050201020203" pitchFamily="18" charset="-78"/>
              </a:rPr>
              <a:t>CIMVNet) </a:t>
            </a:r>
            <a:r>
              <a:rPr lang="ar-SY" sz="2400" dirty="0">
                <a:solidFill>
                  <a:srgbClr val="000000"/>
                </a:solidFill>
                <a:latin typeface="Bahij TheSansArabic Plain" panose="02040503050201020203" pitchFamily="18" charset="-78"/>
                <a:cs typeface="Bahij TheSansArabic Plain" panose="02040503050201020203" pitchFamily="18" charset="-78"/>
              </a:rPr>
              <a:t>والذي استفاد من ميزات الصور الملونة والمعلومات السياقية للمشهد قد تفوق على الدراسات السابقة من خلال رفع متوسط الدقة بمقدار 3.04% والتي تعدّ حصيلة هذا البحث وخلاصته.</a:t>
            </a:r>
          </a:p>
        </p:txBody>
      </p:sp>
      <p:sp>
        <p:nvSpPr>
          <p:cNvPr id="36" name="Rectangle 35"/>
          <p:cNvSpPr/>
          <p:nvPr/>
        </p:nvSpPr>
        <p:spPr>
          <a:xfrm>
            <a:off x="7272857" y="10475666"/>
            <a:ext cx="6567782" cy="10109398"/>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2479722" rtl="0" eaLnBrk="1" latinLnBrk="0" hangingPunct="1"/>
            <a:endParaRPr lang="en-US" dirty="0">
              <a:latin typeface="Bahij TheSansArabic Plain" panose="02040503050201020203" pitchFamily="18" charset="-78"/>
              <a:cs typeface="Bahij TheSansArabic Plain" panose="02040503050201020203" pitchFamily="18" charset="-78"/>
            </a:endParaRPr>
          </a:p>
        </p:txBody>
      </p:sp>
      <p:sp>
        <p:nvSpPr>
          <p:cNvPr id="38" name="TextBox 37"/>
          <p:cNvSpPr txBox="1"/>
          <p:nvPr/>
        </p:nvSpPr>
        <p:spPr>
          <a:xfrm>
            <a:off x="8666596" y="9728873"/>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a:t>
            </a:r>
            <a:r>
              <a:rPr lang="ar-SY" sz="3200" b="1" dirty="0">
                <a:solidFill>
                  <a:schemeClr val="bg1"/>
                </a:solidFill>
                <a:latin typeface="Bahij TheSansArabic Plain" panose="02040503050201020203" pitchFamily="18" charset="-78"/>
                <a:cs typeface="Bahij TheSansArabic Plain" panose="02040503050201020203" pitchFamily="18" charset="-78"/>
              </a:rPr>
              <a:t>النظري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39" name="Rectangle 38"/>
          <p:cNvSpPr/>
          <p:nvPr/>
        </p:nvSpPr>
        <p:spPr>
          <a:xfrm>
            <a:off x="7663045" y="10923973"/>
            <a:ext cx="5931486" cy="8217634"/>
          </a:xfrm>
          <a:prstGeom prst="rect">
            <a:avLst/>
          </a:prstGeom>
        </p:spPr>
        <p:txBody>
          <a:bodyPr wrap="square">
            <a:spAutoFit/>
          </a:bodyPr>
          <a:lstStyle/>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مسارات فهم المشاهد ثلاثية الأبعاد</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تصنيف المشاهد </a:t>
            </a:r>
            <a:r>
              <a:rPr lang="en-US" sz="2400" dirty="0">
                <a:solidFill>
                  <a:srgbClr val="000000"/>
                </a:solidFill>
                <a:latin typeface="Bahij TheSansArabic Plain" panose="02040503050201020203" pitchFamily="18" charset="-78"/>
                <a:cs typeface="Bahij TheSansArabic Plain" panose="02040503050201020203" pitchFamily="18" charset="-78"/>
              </a:rPr>
              <a:t>Scene Classification)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التقطيع الدلالي </a:t>
            </a:r>
            <a:r>
              <a:rPr lang="en-US" sz="2400" dirty="0">
                <a:solidFill>
                  <a:srgbClr val="000000"/>
                </a:solidFill>
                <a:latin typeface="Bahij TheSansArabic Plain" panose="02040503050201020203" pitchFamily="18" charset="-78"/>
                <a:cs typeface="Bahij TheSansArabic Plain" panose="02040503050201020203" pitchFamily="18" charset="-78"/>
              </a:rPr>
              <a:t>Semantic Segmentation)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كشف الأغراض </a:t>
            </a:r>
            <a:r>
              <a:rPr lang="en-US" sz="2400" dirty="0">
                <a:solidFill>
                  <a:srgbClr val="000000"/>
                </a:solidFill>
                <a:latin typeface="Bahij TheSansArabic Plain" panose="02040503050201020203" pitchFamily="18" charset="-78"/>
                <a:cs typeface="Bahij TheSansArabic Plain" panose="02040503050201020203" pitchFamily="18" charset="-78"/>
              </a:rPr>
              <a:t>Object Detection)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تقدير المكان </a:t>
            </a:r>
            <a:r>
              <a:rPr lang="en-US" sz="2400" dirty="0">
                <a:solidFill>
                  <a:srgbClr val="000000"/>
                </a:solidFill>
                <a:latin typeface="Bahij TheSansArabic Plain" panose="02040503050201020203" pitchFamily="18" charset="-78"/>
                <a:cs typeface="Bahij TheSansArabic Plain" panose="02040503050201020203" pitchFamily="18" charset="-78"/>
              </a:rPr>
              <a:t>Pose Estimation)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كشف السطوح </a:t>
            </a:r>
            <a:r>
              <a:rPr lang="en-US" sz="2400" dirty="0">
                <a:solidFill>
                  <a:srgbClr val="000000"/>
                </a:solidFill>
                <a:latin typeface="Bahij TheSansArabic Plain" panose="02040503050201020203" pitchFamily="18" charset="-78"/>
                <a:cs typeface="Bahij TheSansArabic Plain" panose="02040503050201020203" pitchFamily="18" charset="-78"/>
              </a:rPr>
              <a:t>Affordance Prediction)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إعادة البناء ثلاثية الأبعاد </a:t>
            </a:r>
            <a:r>
              <a:rPr lang="en-US" sz="2400" dirty="0">
                <a:solidFill>
                  <a:srgbClr val="000000"/>
                </a:solidFill>
                <a:latin typeface="Bahij TheSansArabic Plain" panose="02040503050201020203" pitchFamily="18" charset="-78"/>
                <a:cs typeface="Bahij TheSansArabic Plain" panose="02040503050201020203" pitchFamily="18" charset="-78"/>
              </a:rPr>
              <a:t>3D Reconstruction)</a:t>
            </a:r>
            <a:r>
              <a:rPr lang="ar-SA" sz="2400" dirty="0">
                <a:solidFill>
                  <a:srgbClr val="000000"/>
                </a:solidFill>
                <a:latin typeface="Bahij TheSansArabic Plain" panose="02040503050201020203" pitchFamily="18" charset="-78"/>
                <a:cs typeface="Bahij TheSansArabic Plain" panose="02040503050201020203" pitchFamily="18" charset="-78"/>
              </a:rPr>
              <a:t>)</a:t>
            </a:r>
            <a:endParaRPr lang="en-US" sz="2400" dirty="0">
              <a:solidFill>
                <a:srgbClr val="000000"/>
              </a:solidFill>
              <a:latin typeface="Bahij TheSansArabic Plain" panose="02040503050201020203" pitchFamily="18" charset="-78"/>
              <a:cs typeface="Bahij TheSansArabic Plain" panose="02040503050201020203" pitchFamily="18" charset="-78"/>
            </a:endParaRPr>
          </a:p>
          <a:p>
            <a:pPr algn="r" rtl="1"/>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بهدف </a:t>
            </a:r>
            <a:r>
              <a:rPr lang="ar-SY" sz="2400" b="1" dirty="0">
                <a:solidFill>
                  <a:srgbClr val="000000"/>
                </a:solidFill>
                <a:latin typeface="Bahij TheSansArabic Plain" panose="02040503050201020203" pitchFamily="18" charset="-78"/>
                <a:cs typeface="Bahij TheSansArabic Plain" panose="02040503050201020203" pitchFamily="18" charset="-78"/>
              </a:rPr>
              <a:t>تحسين أداء الأنظمة الراهنة المتعلقة بفهم المشهد المحيط بالروبوت تم إنجاز المهام التالية:</a:t>
            </a:r>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a:t>
            </a:r>
            <a:r>
              <a:rPr lang="ar-SA" sz="2400" dirty="0">
                <a:solidFill>
                  <a:srgbClr val="000000"/>
                </a:solidFill>
                <a:latin typeface="Bahij TheSansArabic Plain" panose="02040503050201020203" pitchFamily="18" charset="-78"/>
                <a:cs typeface="Bahij TheSansArabic Plain" panose="02040503050201020203" pitchFamily="18" charset="-78"/>
              </a:rPr>
              <a:t>دراسة كافة الطرق المستخدمة في عملية كشف الأغراض ضمن البيئة ثلاثية الأبعاد.</a:t>
            </a:r>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 ملاحظة عدم التركيز على أهمية المعلومات السياقية ضمن المشهد.</a:t>
            </a:r>
          </a:p>
          <a:p>
            <a:pPr algn="r" rtl="1"/>
            <a:endParaRPr lang="ar-SY" sz="2400" dirty="0">
              <a:solidFill>
                <a:srgbClr val="000000"/>
              </a:solidFill>
              <a:latin typeface="Bahij TheSansArabic Plain" panose="02040503050201020203" pitchFamily="18" charset="-78"/>
              <a:cs typeface="Bahij TheSansArabic Plain" panose="02040503050201020203" pitchFamily="18" charset="-78"/>
            </a:endParaRP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وبعد إنجاز دراسة تحليليّة في مسألة كشف الأغراض باستخدام السمات ثلاثية الأبعاد تمّ </a:t>
            </a:r>
            <a:r>
              <a:rPr lang="ar-SY" sz="2400" b="1" dirty="0">
                <a:solidFill>
                  <a:srgbClr val="000000"/>
                </a:solidFill>
                <a:latin typeface="Bahij TheSansArabic Plain" panose="02040503050201020203" pitchFamily="18" charset="-78"/>
                <a:cs typeface="Bahij TheSansArabic Plain" panose="02040503050201020203" pitchFamily="18" charset="-78"/>
              </a:rPr>
              <a:t>اقتراح نموذج جديد تم تسميته (</a:t>
            </a:r>
            <a:r>
              <a:rPr lang="en-US" sz="2400" b="1" dirty="0">
                <a:solidFill>
                  <a:srgbClr val="000000"/>
                </a:solidFill>
                <a:latin typeface="Bahij TheSansArabic Plain" panose="02040503050201020203" pitchFamily="18" charset="-78"/>
                <a:cs typeface="Bahij TheSansArabic Plain" panose="02040503050201020203" pitchFamily="18" charset="-78"/>
              </a:rPr>
              <a:t>CIMVNet</a:t>
            </a:r>
            <a:r>
              <a:rPr lang="ar-SY" sz="2400" b="1" dirty="0">
                <a:solidFill>
                  <a:srgbClr val="000000"/>
                </a:solidFill>
                <a:latin typeface="Bahij TheSansArabic Plain" panose="02040503050201020203" pitchFamily="18" charset="-78"/>
                <a:cs typeface="Bahij TheSansArabic Plain" panose="02040503050201020203" pitchFamily="18" charset="-78"/>
              </a:rPr>
              <a:t>)</a:t>
            </a:r>
            <a:r>
              <a:rPr lang="ar-SA" sz="2400" b="1" dirty="0">
                <a:solidFill>
                  <a:srgbClr val="000000"/>
                </a:solidFill>
                <a:latin typeface="Bahij TheSansArabic Plain" panose="02040503050201020203" pitchFamily="18" charset="-78"/>
                <a:cs typeface="Bahij TheSansArabic Plain" panose="02040503050201020203" pitchFamily="18" charset="-78"/>
              </a:rPr>
              <a:t> الناتج عن دمج تقنيتين رائجتين في عملية فهم المشهد هما السمات ثلاثية الأبعاد والمعلومات السياقية للمشهد.</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40" name="Rectangle 39"/>
          <p:cNvSpPr/>
          <p:nvPr/>
        </p:nvSpPr>
        <p:spPr>
          <a:xfrm>
            <a:off x="669894" y="10497110"/>
            <a:ext cx="6273325" cy="1009168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42" name="TextBox 41"/>
          <p:cNvSpPr txBox="1"/>
          <p:nvPr/>
        </p:nvSpPr>
        <p:spPr>
          <a:xfrm>
            <a:off x="1655081" y="9661418"/>
            <a:ext cx="4212016" cy="584776"/>
          </a:xfrm>
          <a:prstGeom prst="rect">
            <a:avLst/>
          </a:prstGeom>
          <a:noFill/>
          <a:ln>
            <a:noFill/>
          </a:ln>
        </p:spPr>
        <p:txBody>
          <a:bodyPr wrap="square" rtlCol="0">
            <a:spAutoFit/>
          </a:bodyPr>
          <a:lstStyle/>
          <a:p>
            <a:pPr algn="r"/>
            <a:r>
              <a:rPr lang="ar-SA" sz="3200" b="1" dirty="0">
                <a:solidFill>
                  <a:schemeClr val="bg1"/>
                </a:solidFill>
                <a:latin typeface="Bahij TheSansArabic Plain" panose="02040503050201020203" pitchFamily="18" charset="-78"/>
                <a:cs typeface="Bahij TheSansArabic Plain" panose="02040503050201020203" pitchFamily="18" charset="-78"/>
              </a:rPr>
              <a:t>القسم العملي</a:t>
            </a:r>
            <a:endParaRPr lang="en-US" sz="32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43" name="Rectangle 42"/>
          <p:cNvSpPr/>
          <p:nvPr/>
        </p:nvSpPr>
        <p:spPr>
          <a:xfrm>
            <a:off x="907320" y="11076641"/>
            <a:ext cx="5670039" cy="8956298"/>
          </a:xfrm>
          <a:prstGeom prst="rect">
            <a:avLst/>
          </a:prstGeom>
        </p:spPr>
        <p:txBody>
          <a:bodyPr wrap="square">
            <a:spAutoFit/>
          </a:bodyPr>
          <a:lstStyle/>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البنية الأساسية لنموذج </a:t>
            </a:r>
            <a:r>
              <a:rPr lang="en-US" sz="2400" b="1" dirty="0">
                <a:solidFill>
                  <a:srgbClr val="000000"/>
                </a:solidFill>
                <a:latin typeface="Bahij TheSansArabic Plain" panose="02040503050201020203" pitchFamily="18" charset="-78"/>
                <a:cs typeface="Bahij TheSansArabic Plain" panose="02040503050201020203" pitchFamily="18" charset="-78"/>
              </a:rPr>
              <a:t>CIMVNet:</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بُني النموذج المقترح اعتماداً على نموذج الـ </a:t>
            </a:r>
            <a:r>
              <a:rPr lang="en-US" sz="2400" dirty="0">
                <a:solidFill>
                  <a:srgbClr val="000000"/>
                </a:solidFill>
                <a:latin typeface="Bahij TheSansArabic Plain" panose="02040503050201020203" pitchFamily="18" charset="-78"/>
                <a:cs typeface="Bahij TheSansArabic Plain" panose="02040503050201020203" pitchFamily="18" charset="-78"/>
              </a:rPr>
              <a:t>VoteNet </a:t>
            </a:r>
            <a:r>
              <a:rPr lang="ar-SY" sz="2400" dirty="0">
                <a:solidFill>
                  <a:srgbClr val="000000"/>
                </a:solidFill>
                <a:latin typeface="Bahij TheSansArabic Plain" panose="02040503050201020203" pitchFamily="18" charset="-78"/>
                <a:cs typeface="Bahij TheSansArabic Plain" panose="02040503050201020203" pitchFamily="18" charset="-78"/>
              </a:rPr>
              <a:t>الذي يتميز بكونه يعالج دخل صورة المشهد ثلاثي الأبعاد والتي هي عبارة عن سحابة النقاط بصورة مباشرة دون إجراء أية عمليات تعديل أو تحويل.</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استند نموذج الـ </a:t>
            </a:r>
            <a:r>
              <a:rPr lang="en-US" sz="2400" dirty="0">
                <a:solidFill>
                  <a:srgbClr val="000000"/>
                </a:solidFill>
                <a:latin typeface="Bahij TheSansArabic Plain" panose="02040503050201020203" pitchFamily="18" charset="-78"/>
                <a:cs typeface="Bahij TheSansArabic Plain" panose="02040503050201020203" pitchFamily="18" charset="-78"/>
              </a:rPr>
              <a:t> VoteNet  </a:t>
            </a:r>
            <a:r>
              <a:rPr lang="ar-SY" sz="2400" dirty="0">
                <a:solidFill>
                  <a:srgbClr val="000000"/>
                </a:solidFill>
                <a:latin typeface="Bahij TheSansArabic Plain" panose="02040503050201020203" pitchFamily="18" charset="-78"/>
                <a:cs typeface="Bahij TheSansArabic Plain" panose="02040503050201020203" pitchFamily="18" charset="-78"/>
              </a:rPr>
              <a:t>إلى المبدأ التقليدي في كشف الأغراض في المشاهد ثنائية الأبعاد والذي يسمى تصويت هوف </a:t>
            </a:r>
            <a:r>
              <a:rPr lang="en-US" sz="2400" dirty="0">
                <a:solidFill>
                  <a:srgbClr val="000000"/>
                </a:solidFill>
                <a:latin typeface="Bahij TheSansArabic Plain" panose="02040503050201020203" pitchFamily="18" charset="-78"/>
                <a:cs typeface="Bahij TheSansArabic Plain" panose="02040503050201020203" pitchFamily="18" charset="-78"/>
              </a:rPr>
              <a:t>  </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en-US" sz="2400" dirty="0">
                <a:solidFill>
                  <a:srgbClr val="000000"/>
                </a:solidFill>
                <a:latin typeface="Bahij TheSansArabic Plain" panose="02040503050201020203" pitchFamily="18" charset="-78"/>
                <a:cs typeface="Bahij TheSansArabic Plain" panose="02040503050201020203" pitchFamily="18" charset="-78"/>
              </a:rPr>
              <a:t>(Hough voting)</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الذي يعتمد على إيجاد مراكز الأغراض ضمن الصورة ليتم بعدها تجميع النقاط حول هذا المركز وتصنيفها.</a:t>
            </a:r>
          </a:p>
          <a:p>
            <a:pPr algn="r" rtl="1"/>
            <a:r>
              <a:rPr lang="ar-SY" sz="2400" b="1" dirty="0">
                <a:solidFill>
                  <a:srgbClr val="000000"/>
                </a:solidFill>
                <a:latin typeface="Bahij TheSansArabic Plain" panose="02040503050201020203" pitchFamily="18" charset="-78"/>
                <a:cs typeface="Bahij TheSansArabic Plain" panose="02040503050201020203" pitchFamily="18" charset="-78"/>
              </a:rPr>
              <a:t>بارامترات تدريب الشبكة الخاصّة بالنموذج:</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دُرِّبت بالشبكة كاملة </a:t>
            </a:r>
            <a:r>
              <a:rPr lang="en-US" sz="2400" dirty="0">
                <a:solidFill>
                  <a:srgbClr val="000000"/>
                </a:solidFill>
                <a:latin typeface="Bahij TheSansArabic Plain" panose="02040503050201020203" pitchFamily="18" charset="-78"/>
                <a:cs typeface="Bahij TheSansArabic Plain" panose="02040503050201020203" pitchFamily="18" charset="-78"/>
              </a:rPr>
              <a:t>( end-to-end) </a:t>
            </a:r>
            <a:r>
              <a:rPr lang="ar-SY" sz="2400" dirty="0">
                <a:solidFill>
                  <a:srgbClr val="000000"/>
                </a:solidFill>
                <a:latin typeface="Bahij TheSansArabic Plain" panose="02040503050201020203" pitchFamily="18" charset="-78"/>
                <a:cs typeface="Bahij TheSansArabic Plain" panose="02040503050201020203" pitchFamily="18" charset="-78"/>
              </a:rPr>
              <a:t>باستخدام مُحسِّن </a:t>
            </a:r>
            <a:r>
              <a:rPr lang="en-US" sz="2400" dirty="0">
                <a:solidFill>
                  <a:srgbClr val="000000"/>
                </a:solidFill>
                <a:latin typeface="Bahij TheSansArabic Plain" panose="02040503050201020203" pitchFamily="18" charset="-78"/>
                <a:cs typeface="Bahij TheSansArabic Plain" panose="02040503050201020203" pitchFamily="18" charset="-78"/>
              </a:rPr>
              <a:t>( Adam optimizer) </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وحجم الدُفعة </a:t>
            </a:r>
            <a:r>
              <a:rPr lang="en-US" sz="2400" dirty="0">
                <a:solidFill>
                  <a:srgbClr val="000000"/>
                </a:solidFill>
                <a:latin typeface="Bahij TheSansArabic Plain" panose="02040503050201020203" pitchFamily="18" charset="-78"/>
                <a:cs typeface="Bahij TheSansArabic Plain" panose="02040503050201020203" pitchFamily="18" charset="-78"/>
              </a:rPr>
              <a:t>(Batch size) </a:t>
            </a:r>
            <a:r>
              <a:rPr lang="ar-SY" sz="2400" dirty="0">
                <a:solidFill>
                  <a:srgbClr val="000000"/>
                </a:solidFill>
                <a:latin typeface="Bahij TheSansArabic Plain" panose="02040503050201020203" pitchFamily="18" charset="-78"/>
                <a:cs typeface="Bahij TheSansArabic Plain" panose="02040503050201020203" pitchFamily="18" charset="-78"/>
              </a:rPr>
              <a:t>قدره 8. كما ضُبِط معدل التعلم الأساسي </a:t>
            </a:r>
            <a:r>
              <a:rPr lang="en-US" sz="2400" dirty="0">
                <a:solidFill>
                  <a:srgbClr val="000000"/>
                </a:solidFill>
                <a:latin typeface="Bahij TheSansArabic Plain" panose="02040503050201020203" pitchFamily="18" charset="-78"/>
                <a:cs typeface="Bahij TheSansArabic Plain" panose="02040503050201020203" pitchFamily="18" charset="-78"/>
              </a:rPr>
              <a:t>(learning rate)</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على 0.001.</a:t>
            </a:r>
          </a:p>
          <a:p>
            <a:pPr algn="r" rtl="1"/>
            <a:r>
              <a:rPr lang="ar-SY" sz="2400" dirty="0">
                <a:solidFill>
                  <a:srgbClr val="000000"/>
                </a:solidFill>
                <a:latin typeface="Bahij TheSansArabic Plain" panose="02040503050201020203" pitchFamily="18" charset="-78"/>
                <a:cs typeface="Bahij TheSansArabic Plain" panose="02040503050201020203" pitchFamily="18" charset="-78"/>
              </a:rPr>
              <a:t>امتد تدريب الشبكة على 260 حقبة تدريب </a:t>
            </a:r>
            <a:r>
              <a:rPr lang="en-US" sz="2400" dirty="0">
                <a:solidFill>
                  <a:srgbClr val="000000"/>
                </a:solidFill>
                <a:latin typeface="Bahij TheSansArabic Plain" panose="02040503050201020203" pitchFamily="18" charset="-78"/>
                <a:cs typeface="Bahij TheSansArabic Plain" panose="02040503050201020203" pitchFamily="18" charset="-78"/>
              </a:rPr>
              <a:t>(Epoch). </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تم تعيين خطوات تحلل معدل التعلم </a:t>
            </a:r>
            <a:r>
              <a:rPr lang="en-US" sz="2400" dirty="0">
                <a:solidFill>
                  <a:srgbClr val="000000"/>
                </a:solidFill>
                <a:latin typeface="Bahij TheSansArabic Plain" panose="02040503050201020203" pitchFamily="18" charset="-78"/>
                <a:cs typeface="Bahij TheSansArabic Plain" panose="02040503050201020203" pitchFamily="18" charset="-78"/>
              </a:rPr>
              <a:t>(learning rate decay) </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عند أرقام الأحقاب </a:t>
            </a:r>
            <a:r>
              <a:rPr lang="en-US" sz="2400" dirty="0">
                <a:solidFill>
                  <a:srgbClr val="000000"/>
                </a:solidFill>
                <a:latin typeface="Bahij TheSansArabic Plain" panose="02040503050201020203" pitchFamily="18" charset="-78"/>
                <a:cs typeface="Bahij TheSansArabic Plain" panose="02040503050201020203" pitchFamily="18" charset="-78"/>
              </a:rPr>
              <a:t>}</a:t>
            </a:r>
            <a:r>
              <a:rPr lang="ar-SY" sz="2400" dirty="0">
                <a:solidFill>
                  <a:srgbClr val="000000"/>
                </a:solidFill>
                <a:latin typeface="Bahij TheSansArabic Plain" panose="02040503050201020203" pitchFamily="18" charset="-78"/>
                <a:cs typeface="Bahij TheSansArabic Plain" panose="02040503050201020203" pitchFamily="18" charset="-78"/>
              </a:rPr>
              <a:t>100</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 ، 140 ، 180} ، ومعدلات الانحلال </a:t>
            </a:r>
            <a:r>
              <a:rPr lang="en-US" sz="2400" dirty="0">
                <a:solidFill>
                  <a:srgbClr val="000000"/>
                </a:solidFill>
                <a:latin typeface="Bahij TheSansArabic Plain" panose="02040503050201020203" pitchFamily="18" charset="-78"/>
                <a:cs typeface="Bahij TheSansArabic Plain" panose="02040503050201020203" pitchFamily="18" charset="-78"/>
              </a:rPr>
              <a:t>(decay rates) </a:t>
            </a:r>
            <a:r>
              <a:rPr lang="ar-SA" sz="2400" dirty="0">
                <a:solidFill>
                  <a:srgbClr val="000000"/>
                </a:solidFill>
                <a:latin typeface="Bahij TheSansArabic Plain" panose="02040503050201020203" pitchFamily="18" charset="-78"/>
                <a:cs typeface="Bahij TheSansArabic Plain" panose="02040503050201020203" pitchFamily="18" charset="-78"/>
              </a:rPr>
              <a:t> </a:t>
            </a:r>
            <a:r>
              <a:rPr lang="ar-SY" sz="2400" dirty="0">
                <a:solidFill>
                  <a:srgbClr val="000000"/>
                </a:solidFill>
                <a:latin typeface="Bahij TheSansArabic Plain" panose="02040503050201020203" pitchFamily="18" charset="-78"/>
                <a:cs typeface="Bahij TheSansArabic Plain" panose="02040503050201020203" pitchFamily="18" charset="-78"/>
              </a:rPr>
              <a:t>هي {0.1 ، 0.1 ، 0.1}. استغرقت عملية التدريب حوالي 23 ساعة.</a:t>
            </a:r>
          </a:p>
          <a:p>
            <a:pPr algn="r" rtl="1"/>
            <a:endParaRPr lang="ar-SY" sz="2400" dirty="0">
              <a:solidFill>
                <a:srgbClr val="000000"/>
              </a:solidFill>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Tree>
    <p:extLst>
      <p:ext uri="{BB962C8B-B14F-4D97-AF65-F5344CB8AC3E}">
        <p14:creationId xmlns:p14="http://schemas.microsoft.com/office/powerpoint/2010/main" val="888656090"/>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1157</Words>
  <Application>Microsoft Macintosh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 Light</vt:lpstr>
      <vt:lpstr>Bahij TheSansArabic Plain</vt:lpstr>
      <vt:lpstr>Calibri</vt:lpstr>
      <vt:lpstr>Office Theme</vt:lpstr>
      <vt:lpstr>PowerPoint Presentation</vt:lpstr>
    </vt:vector>
  </TitlesOfParts>
  <Company>Comeng designer.comeng@gmail.com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Abdulaziz Alnahhas</cp:lastModifiedBy>
  <cp:revision>50</cp:revision>
  <dcterms:created xsi:type="dcterms:W3CDTF">2018-10-14T06:27:45Z</dcterms:created>
  <dcterms:modified xsi:type="dcterms:W3CDTF">2022-08-08T11:44:21Z</dcterms:modified>
</cp:coreProperties>
</file>